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63" r:id="rId3"/>
    <p:sldId id="522" r:id="rId4"/>
    <p:sldId id="523" r:id="rId5"/>
    <p:sldId id="524" r:id="rId6"/>
    <p:sldId id="525" r:id="rId7"/>
    <p:sldId id="529" r:id="rId8"/>
    <p:sldId id="528" r:id="rId9"/>
    <p:sldId id="530" r:id="rId10"/>
    <p:sldId id="531" r:id="rId11"/>
    <p:sldId id="532" r:id="rId12"/>
    <p:sldId id="533" r:id="rId13"/>
    <p:sldId id="508" r:id="rId14"/>
    <p:sldId id="509" r:id="rId15"/>
    <p:sldId id="510" r:id="rId16"/>
    <p:sldId id="511" r:id="rId17"/>
    <p:sldId id="512" r:id="rId18"/>
    <p:sldId id="514" r:id="rId19"/>
    <p:sldId id="477" r:id="rId20"/>
    <p:sldId id="399" r:id="rId21"/>
    <p:sldId id="409" r:id="rId22"/>
    <p:sldId id="481" r:id="rId23"/>
    <p:sldId id="482" r:id="rId24"/>
    <p:sldId id="5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FC3734-EA7A-5AE5-CC9F-741C248E07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230" y="71203"/>
            <a:ext cx="716699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2/03%20Pseudo%20Classes%20in%20CSS/cssbasic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2/04%20CSS%20External/cssbasic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soyuztechnologies/UI5_Fresher_60H/blob/master/Day%202/04%20CSS%20External/css/mystyle.cs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lin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2/JS%20Basics.t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10" Type="http://schemas.openxmlformats.org/officeDocument/2006/relationships/image" Target="../media/image1.png"/><Relationship Id="rId4" Type="http://schemas.openxmlformats.org/officeDocument/2006/relationships/image" Target="../media/image22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fault.as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2/01%20CSS%20Inline/cssbasic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_Fresher_60H/blob/master/Day%202/02%20CSS%20Internal/cssbasic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Sakshi Gupta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Pseudo Classes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three images and style them using the </a:t>
            </a:r>
            <a:r>
              <a:rPr lang="en-US" b="1" dirty="0">
                <a:solidFill>
                  <a:schemeClr val="accent6"/>
                </a:solidFill>
              </a:rPr>
              <a:t>hover </a:t>
            </a:r>
            <a:r>
              <a:rPr lang="en-US" dirty="0"/>
              <a:t>class of CSS. So when we hover the mouse on the image gets highlighted.</a:t>
            </a:r>
          </a:p>
          <a:p>
            <a:r>
              <a:rPr lang="en-US" dirty="0"/>
              <a:t>Also create a Navbar in our HTML Page.</a:t>
            </a:r>
          </a:p>
          <a:p>
            <a:r>
              <a:rPr lang="en-US" dirty="0"/>
              <a:t>In this exercise we will also see how to apply styling on the child elements using the parent element..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cssbasics.html</a:t>
            </a:r>
            <a:r>
              <a:rPr lang="en-US" b="1" dirty="0">
                <a:hlinkClick r:id="rId3"/>
              </a:rPr>
              <a:t> 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CD66D-91B5-478F-839D-7C5043B6E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49" y="2561158"/>
            <a:ext cx="4098157" cy="3783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281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230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In </a:t>
            </a:r>
            <a:r>
              <a:rPr lang="en-US" b="0" i="0" u="none" strike="noStrike" dirty="0">
                <a:effectLst/>
              </a:rPr>
              <a:t>external CSS</a:t>
            </a:r>
            <a:r>
              <a:rPr lang="en-US" b="0" i="0" dirty="0">
                <a:effectLst/>
              </a:rPr>
              <a:t>, we link the web pages to the external </a:t>
            </a:r>
            <a:r>
              <a:rPr lang="en-US" b="1" i="0" dirty="0">
                <a:effectLst/>
              </a:rPr>
              <a:t>.css</a:t>
            </a:r>
            <a:r>
              <a:rPr lang="en-US" b="0" i="0" dirty="0">
                <a:effectLst/>
              </a:rPr>
              <a:t> file.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This CSS type is a more efficient method, especially for styling a large website.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By editing one </a:t>
            </a:r>
            <a:r>
              <a:rPr lang="en-US" b="1" i="0" dirty="0">
                <a:effectLst/>
              </a:rPr>
              <a:t>.css</a:t>
            </a:r>
            <a:r>
              <a:rPr lang="en-US" b="0" i="0" dirty="0">
                <a:effectLst/>
              </a:rPr>
              <a:t> file, you can change your entire site at once.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Since the CSS code is in a separate document, your HTML files will have a cleaner structure and are smaller in size.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An external style sheet can be linked to an HTML document using the </a:t>
            </a:r>
            <a:r>
              <a:rPr lang="en-US" altLang="en-US" dirty="0">
                <a:latin typeface="Calibri (body)"/>
              </a:rPr>
              <a:t>&lt;link&gt;</a:t>
            </a:r>
            <a:r>
              <a:rPr kumimoji="0" lang="en-US" altLang="en-US" b="0" i="0" strike="noStrike" cap="none" normalizeH="0" baseline="0" dirty="0">
                <a:ln>
                  <a:noFill/>
                </a:ln>
                <a:effectLst/>
                <a:latin typeface="Calibri (body)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tag. The &lt;link&gt; tag goes inside the </a:t>
            </a:r>
            <a:r>
              <a:rPr lang="en-US" altLang="en-US" dirty="0">
                <a:latin typeface="Calibri (body)"/>
              </a:rPr>
              <a:t>&lt;head&gt;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F88B8-2ECD-405B-84A9-1BEB0F24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85" y="3657640"/>
            <a:ext cx="5516645" cy="2050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35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External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use the External style CSS to style our HTML page.</a:t>
            </a:r>
          </a:p>
          <a:p>
            <a:r>
              <a:rPr lang="en-US" dirty="0"/>
              <a:t>We will also style our table element to demonstrate the concept of styling the child elements.</a:t>
            </a:r>
          </a:p>
          <a:p>
            <a:endParaRPr lang="en-US" dirty="0"/>
          </a:p>
          <a:p>
            <a:r>
              <a:rPr lang="en-US" dirty="0"/>
              <a:t>Exercise code: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cssbasics.html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mystyle.css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5879-40B3-479A-AD98-ABD691352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72" y="4249886"/>
            <a:ext cx="3768682" cy="1461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86276-7B42-4BBA-B912-6C508B420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220" y="2370063"/>
            <a:ext cx="5177023" cy="3341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7651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9CDA52AC-B003-43B7-89F6-C5232EF45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r="23262"/>
          <a:stretch/>
        </p:blipFill>
        <p:spPr bwMode="auto">
          <a:xfrm>
            <a:off x="9958935" y="2409485"/>
            <a:ext cx="1225900" cy="138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JavaScript?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189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Programming Language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for the Web. Simply, JavaScript is browser’s programming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Every browser directly understand JavaScript.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Java and Java Script are completely different in their design, purpose and usage.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JavaScript is the world's most popular programming language.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10162F"/>
                </a:solidFill>
                <a:effectLst/>
              </a:rPr>
              <a:t>JavaScript is among the most powerful and flexible programming languages of the web. It powers the dynamic behavior on most websites.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There are two types of JavaScript: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Client-Side JS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Server-Side JS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chemeClr val="accent6"/>
                </a:solidFill>
              </a:rPr>
              <a:t>Client-Side JS: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When the JS code runs on the client side (browser), then it is known as Client-side JS.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It is simple, easy and used in web development.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Since the code runs on client side, it is extremely fast and we can test/debug it directly in browser.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chemeClr val="accent6"/>
                </a:solidFill>
              </a:rPr>
              <a:t>Server-side JS: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When the JS code runs on the server side, then it is known as Server Side JS.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gives a benefit to developer to learn only one language with which they can code on both side.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Server side JS can be used to validate data, db look ups, send mails, trigger integration.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NodeJS is one of the example of Server Side JS. (It is a framework developed to work on server side).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7489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Usage of JavaScript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/>
              <a:t>JS can used to show output to user.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/>
              <a:t>It is used to Validate user input.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/>
              <a:t>We can change the CSS at runtime using the JavaScript.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/>
              <a:t>Manipulate the DOM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/>
              <a:t>Access the HTML Elements and their properties/values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/>
              <a:t>Send call to server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/>
              <a:t>Develop Application logic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To display dialog boxes and pop-up windows.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13105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Some Important Point related to JavaScript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546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prstClr val="black"/>
                </a:solidFill>
              </a:rPr>
              <a:t>JavaScript is case-sensitive. E.g value and Value are not same (80% developers does case-sensitive errors)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prstClr val="black"/>
                </a:solidFill>
              </a:rPr>
              <a:t>Every statement in JS ends with semi-column (;).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/>
              <a:t>The variable names and function names follow camel-case naming convention which means first letter of first word is small and next consecutive word’s first letter is caps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742950" lvl="1" indent="-285750" algn="just" defTabSz="914126">
              <a:buFontTx/>
              <a:buChar char="-"/>
            </a:pPr>
            <a:r>
              <a:rPr lang="en-US" b="1" dirty="0">
                <a:solidFill>
                  <a:prstClr val="black"/>
                </a:solidFill>
              </a:rPr>
              <a:t>Ex:- </a:t>
            </a:r>
          </a:p>
          <a:p>
            <a:pPr marL="1200150" lvl="2" indent="-285750" algn="just" defTabSz="914126">
              <a:buFontTx/>
              <a:buChar char="-"/>
            </a:pPr>
            <a:r>
              <a:rPr lang="en-US" dirty="0">
                <a:solidFill>
                  <a:prstClr val="black"/>
                </a:solidFill>
              </a:rPr>
              <a:t>iloveindia </a:t>
            </a:r>
            <a:r>
              <a:rPr lang="en-US" dirty="0">
                <a:solidFill>
                  <a:prstClr val="black"/>
                </a:solidFill>
                <a:sym typeface="Wingdings" panose="05000000000000000000" pitchFamily="2" charset="2"/>
              </a:rPr>
              <a:t> iLoveIndia</a:t>
            </a:r>
          </a:p>
          <a:p>
            <a:pPr marL="1200150" lvl="2" indent="-285750" algn="just" defTabSz="914126">
              <a:buFontTx/>
              <a:buChar char="-"/>
            </a:pPr>
            <a:r>
              <a:rPr lang="en-US" dirty="0">
                <a:solidFill>
                  <a:prstClr val="black"/>
                </a:solidFill>
                <a:sym typeface="Wingdings" panose="05000000000000000000" pitchFamily="2" charset="2"/>
              </a:rPr>
              <a:t>wearelearningJS  weAreLearningJs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prstClr val="black"/>
                </a:solidFill>
              </a:rPr>
              <a:t>We can declare variable in JS without specifying any data type, </a:t>
            </a:r>
            <a:r>
              <a:rPr lang="en-US" dirty="0"/>
              <a:t>based on the value assigned the data type is automatically picked</a:t>
            </a:r>
            <a:r>
              <a:rPr lang="en-US" dirty="0">
                <a:solidFill>
                  <a:prstClr val="black"/>
                </a:solidFill>
              </a:rPr>
              <a:t>, the keyword to declare variable is </a:t>
            </a:r>
            <a:r>
              <a:rPr lang="en-US" b="1" dirty="0">
                <a:solidFill>
                  <a:prstClr val="black"/>
                </a:solidFill>
              </a:rPr>
              <a:t>var.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Java script unlike other programming language is a </a:t>
            </a:r>
            <a:r>
              <a:rPr lang="en-US" b="1" i="1" dirty="0">
                <a:sym typeface="Wingdings" panose="05000000000000000000" pitchFamily="2" charset="2"/>
              </a:rPr>
              <a:t>asynchronous non-blocking </a:t>
            </a:r>
            <a:r>
              <a:rPr lang="en-US" b="1" i="1" dirty="0" err="1">
                <a:sym typeface="Wingdings" panose="05000000000000000000" pitchFamily="2" charset="2"/>
              </a:rPr>
              <a:t>i</a:t>
            </a:r>
            <a:r>
              <a:rPr lang="en-US" b="1" i="1" dirty="0">
                <a:sym typeface="Wingdings" panose="05000000000000000000" pitchFamily="2" charset="2"/>
              </a:rPr>
              <a:t>/o.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JS offers 2 built-in objects</a:t>
            </a:r>
          </a:p>
          <a:p>
            <a:pPr marL="895243" lvl="1" indent="-285750" algn="just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document – </a:t>
            </a:r>
            <a:r>
              <a:rPr lang="en-US" dirty="0">
                <a:sym typeface="Wingdings" panose="05000000000000000000" pitchFamily="2" charset="2"/>
              </a:rPr>
              <a:t>the object of DOM, using this object we can access HTML elements of our page.</a:t>
            </a:r>
            <a:endParaRPr lang="en-US" b="1" dirty="0">
              <a:sym typeface="Wingdings" panose="05000000000000000000" pitchFamily="2" charset="2"/>
            </a:endParaRPr>
          </a:p>
          <a:p>
            <a:pPr marL="895243" lvl="1" indent="-285750" algn="just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window – </a:t>
            </a:r>
            <a:r>
              <a:rPr lang="en-US" dirty="0">
                <a:sym typeface="Wingdings" panose="05000000000000000000" pitchFamily="2" charset="2"/>
              </a:rPr>
              <a:t>it is the object of browser window 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Symbols will have special meaning </a:t>
            </a:r>
          </a:p>
          <a:p>
            <a:pPr marL="952393" lvl="1" indent="-342900" algn="just">
              <a:buFontTx/>
              <a:buChar char="-"/>
            </a:pPr>
            <a:r>
              <a:rPr lang="en-US" dirty="0"/>
              <a:t>( ) - parenthesis</a:t>
            </a:r>
          </a:p>
          <a:p>
            <a:pPr marL="952393" lvl="1" indent="-342900" algn="just">
              <a:buFontTx/>
              <a:buChar char="-"/>
            </a:pPr>
            <a:r>
              <a:rPr lang="en-US" dirty="0"/>
              <a:t>{ } - braces</a:t>
            </a:r>
          </a:p>
          <a:p>
            <a:pPr marL="952393" lvl="1" indent="-342900" algn="just">
              <a:buFontTx/>
              <a:buChar char="-"/>
            </a:pPr>
            <a:r>
              <a:rPr lang="en-US" dirty="0"/>
              <a:t>[ ] – bracket</a:t>
            </a: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prstClr val="black"/>
                </a:solidFill>
              </a:rPr>
              <a:t>In JS = is an assignment operator, == and === are comparison operator, == compare only value and === compare data type and value both.</a:t>
            </a: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prstClr val="black"/>
                </a:solidFill>
              </a:rPr>
              <a:t>We can run JS on Console. To open Console press F12 on the browser window.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18335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Variables and Data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Variables: </a:t>
            </a:r>
            <a:r>
              <a:rPr lang="en-US" b="0" i="0" dirty="0">
                <a:effectLst/>
              </a:rPr>
              <a:t>Variables are containers for storing data (storing data values).</a:t>
            </a:r>
          </a:p>
          <a:p>
            <a:pPr algn="just"/>
            <a:r>
              <a:rPr lang="en-US" b="1" dirty="0"/>
              <a:t>Data Types: </a:t>
            </a:r>
            <a:r>
              <a:rPr lang="en-US" b="0" i="0" dirty="0">
                <a:solidFill>
                  <a:srgbClr val="252525"/>
                </a:solidFill>
                <a:effectLst/>
              </a:rPr>
              <a:t>Data types in JavaScript describe the different types or kinds of data that you will be working with and storing in variables.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E891DE-65F1-4357-B05A-EAD6C0BD5674}"/>
              </a:ext>
            </a:extLst>
          </p:cNvPr>
          <p:cNvGrpSpPr/>
          <p:nvPr/>
        </p:nvGrpSpPr>
        <p:grpSpPr>
          <a:xfrm>
            <a:off x="2045657" y="2097157"/>
            <a:ext cx="8100685" cy="4572202"/>
            <a:chOff x="1461051" y="874643"/>
            <a:chExt cx="9015086" cy="57398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AC317B-1DD0-40BD-9A16-87A870AE8665}"/>
                </a:ext>
              </a:extLst>
            </p:cNvPr>
            <p:cNvSpPr/>
            <p:nvPr/>
          </p:nvSpPr>
          <p:spPr>
            <a:xfrm>
              <a:off x="4273826" y="874643"/>
              <a:ext cx="2812775" cy="506896"/>
            </a:xfrm>
            <a:prstGeom prst="rect">
              <a:avLst/>
            </a:prstGeom>
            <a:solidFill>
              <a:srgbClr val="FFC00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JavaScript Data Types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9EEC47-98C4-41F0-981F-62B9ECCCA64F}"/>
                </a:ext>
              </a:extLst>
            </p:cNvPr>
            <p:cNvSpPr/>
            <p:nvPr/>
          </p:nvSpPr>
          <p:spPr>
            <a:xfrm>
              <a:off x="1461051" y="1762539"/>
              <a:ext cx="2812775" cy="50689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Primitive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D836F1-04AF-42FB-9192-8869526976CB}"/>
                </a:ext>
              </a:extLst>
            </p:cNvPr>
            <p:cNvSpPr/>
            <p:nvPr/>
          </p:nvSpPr>
          <p:spPr>
            <a:xfrm>
              <a:off x="6728640" y="1762539"/>
              <a:ext cx="2812775" cy="50689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Non-Primitive/Reference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C427DD1E-6684-4F8F-AF6A-5416C5A401B6}"/>
                </a:ext>
              </a:extLst>
            </p:cNvPr>
            <p:cNvCxnSpPr>
              <a:stCxn id="7" idx="2"/>
              <a:endCxn id="9" idx="0"/>
            </p:cNvCxnSpPr>
            <p:nvPr/>
          </p:nvCxnSpPr>
          <p:spPr>
            <a:xfrm rot="5400000">
              <a:off x="4083327" y="165652"/>
              <a:ext cx="381000" cy="281277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ABC4BDA7-4660-4702-B46D-E0BEEEEB59D4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rot="16200000" flipH="1">
              <a:off x="6717121" y="344632"/>
              <a:ext cx="381000" cy="245481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CBFB81-6A22-44A7-9952-D66610826628}"/>
                </a:ext>
              </a:extLst>
            </p:cNvPr>
            <p:cNvSpPr/>
            <p:nvPr/>
          </p:nvSpPr>
          <p:spPr>
            <a:xfrm>
              <a:off x="3279023" y="2529510"/>
              <a:ext cx="1869445" cy="50689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String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670FC6-4EE4-4902-A45A-06C8AE64CC68}"/>
                </a:ext>
              </a:extLst>
            </p:cNvPr>
            <p:cNvSpPr/>
            <p:nvPr/>
          </p:nvSpPr>
          <p:spPr>
            <a:xfrm>
              <a:off x="3279020" y="3245127"/>
              <a:ext cx="1869445" cy="50689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Number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64AE0C-F123-437D-BDC3-7C38E4E13C49}"/>
                </a:ext>
              </a:extLst>
            </p:cNvPr>
            <p:cNvSpPr/>
            <p:nvPr/>
          </p:nvSpPr>
          <p:spPr>
            <a:xfrm>
              <a:off x="3279021" y="3960744"/>
              <a:ext cx="1869445" cy="50689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Boolean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EEE05B-8043-468D-92BB-56694BCEA218}"/>
                </a:ext>
              </a:extLst>
            </p:cNvPr>
            <p:cNvSpPr/>
            <p:nvPr/>
          </p:nvSpPr>
          <p:spPr>
            <a:xfrm>
              <a:off x="3279019" y="4676361"/>
              <a:ext cx="1869445" cy="50689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Undefined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A45110-F533-4ADD-8FB8-58F55319AAFA}"/>
                </a:ext>
              </a:extLst>
            </p:cNvPr>
            <p:cNvSpPr/>
            <p:nvPr/>
          </p:nvSpPr>
          <p:spPr>
            <a:xfrm>
              <a:off x="3279019" y="5391978"/>
              <a:ext cx="1869445" cy="50689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Null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473A91-2A96-45A9-A75D-A7C19C03D24B}"/>
                </a:ext>
              </a:extLst>
            </p:cNvPr>
            <p:cNvSpPr/>
            <p:nvPr/>
          </p:nvSpPr>
          <p:spPr>
            <a:xfrm>
              <a:off x="3279018" y="6107595"/>
              <a:ext cx="1869445" cy="50689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Symbol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D518DE56-7883-40DA-8D5C-2B60CF426319}"/>
                </a:ext>
              </a:extLst>
            </p:cNvPr>
            <p:cNvCxnSpPr>
              <a:stCxn id="9" idx="2"/>
              <a:endCxn id="18" idx="1"/>
            </p:cNvCxnSpPr>
            <p:nvPr/>
          </p:nvCxnSpPr>
          <p:spPr>
            <a:xfrm rot="16200000" flipH="1">
              <a:off x="1027424" y="4109449"/>
              <a:ext cx="4091608" cy="41157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FFC1C22F-C551-4F4F-B1F8-E39274F80255}"/>
                </a:ext>
              </a:extLst>
            </p:cNvPr>
            <p:cNvCxnSpPr>
              <a:stCxn id="9" idx="2"/>
              <a:endCxn id="17" idx="1"/>
            </p:cNvCxnSpPr>
            <p:nvPr/>
          </p:nvCxnSpPr>
          <p:spPr>
            <a:xfrm rot="16200000" flipH="1">
              <a:off x="1385234" y="3751640"/>
              <a:ext cx="3375991" cy="41158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7080B91A-6368-41FF-8A8C-13B6C510E699}"/>
                </a:ext>
              </a:extLst>
            </p:cNvPr>
            <p:cNvCxnSpPr>
              <a:stCxn id="9" idx="2"/>
              <a:endCxn id="16" idx="1"/>
            </p:cNvCxnSpPr>
            <p:nvPr/>
          </p:nvCxnSpPr>
          <p:spPr>
            <a:xfrm rot="16200000" flipH="1">
              <a:off x="1743042" y="3393832"/>
              <a:ext cx="2660374" cy="41158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9E81A089-1CAD-46A0-9F22-310E3C413B40}"/>
                </a:ext>
              </a:extLst>
            </p:cNvPr>
            <p:cNvCxnSpPr>
              <a:stCxn id="9" idx="2"/>
              <a:endCxn id="15" idx="1"/>
            </p:cNvCxnSpPr>
            <p:nvPr/>
          </p:nvCxnSpPr>
          <p:spPr>
            <a:xfrm rot="16200000" flipH="1">
              <a:off x="2100852" y="3036022"/>
              <a:ext cx="1944757" cy="41158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BADDA2C-C372-4448-B959-DB97DE923755}"/>
                </a:ext>
              </a:extLst>
            </p:cNvPr>
            <p:cNvCxnSpPr>
              <a:stCxn id="9" idx="2"/>
              <a:endCxn id="14" idx="1"/>
            </p:cNvCxnSpPr>
            <p:nvPr/>
          </p:nvCxnSpPr>
          <p:spPr>
            <a:xfrm rot="16200000" flipH="1">
              <a:off x="2458659" y="2678214"/>
              <a:ext cx="1229140" cy="41158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08C18618-9CC3-48CE-B9F6-582E036D3E5D}"/>
                </a:ext>
              </a:extLst>
            </p:cNvPr>
            <p:cNvCxnSpPr>
              <a:stCxn id="9" idx="2"/>
              <a:endCxn id="13" idx="1"/>
            </p:cNvCxnSpPr>
            <p:nvPr/>
          </p:nvCxnSpPr>
          <p:spPr>
            <a:xfrm rot="16200000" flipH="1">
              <a:off x="2816470" y="2320404"/>
              <a:ext cx="513523" cy="411584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B967ED-B4D6-4D74-81AA-69247792AEF6}"/>
                </a:ext>
              </a:extLst>
            </p:cNvPr>
            <p:cNvSpPr/>
            <p:nvPr/>
          </p:nvSpPr>
          <p:spPr>
            <a:xfrm>
              <a:off x="5793917" y="2678595"/>
              <a:ext cx="1869445" cy="5068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Array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F0B46B-A1AF-4FC3-9245-4917F09C31B9}"/>
                </a:ext>
              </a:extLst>
            </p:cNvPr>
            <p:cNvSpPr/>
            <p:nvPr/>
          </p:nvSpPr>
          <p:spPr>
            <a:xfrm>
              <a:off x="8606692" y="2678595"/>
              <a:ext cx="1869445" cy="506896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Object</a:t>
              </a: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518B9F86-1287-498F-B8A0-458D089FF192}"/>
                </a:ext>
              </a:extLst>
            </p:cNvPr>
            <p:cNvCxnSpPr>
              <a:stCxn id="10" idx="2"/>
              <a:endCxn id="27" idx="0"/>
            </p:cNvCxnSpPr>
            <p:nvPr/>
          </p:nvCxnSpPr>
          <p:spPr>
            <a:xfrm rot="5400000">
              <a:off x="7227254" y="1770821"/>
              <a:ext cx="409160" cy="140638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53EC43F9-F7DD-4BD4-B938-598CF64887CA}"/>
                </a:ext>
              </a:extLst>
            </p:cNvPr>
            <p:cNvCxnSpPr>
              <a:stCxn id="10" idx="2"/>
              <a:endCxn id="28" idx="0"/>
            </p:cNvCxnSpPr>
            <p:nvPr/>
          </p:nvCxnSpPr>
          <p:spPr>
            <a:xfrm rot="16200000" flipH="1">
              <a:off x="8633641" y="1770821"/>
              <a:ext cx="409160" cy="140638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5077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Arrays and Objects in 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646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Array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73239"/>
                </a:solidFill>
                <a:effectLst/>
              </a:rPr>
              <a:t>An </a:t>
            </a:r>
            <a:r>
              <a:rPr lang="en-US" b="1" i="0" dirty="0">
                <a:solidFill>
                  <a:srgbClr val="273239"/>
                </a:solidFill>
                <a:effectLst/>
              </a:rPr>
              <a:t>Array </a:t>
            </a:r>
            <a:r>
              <a:rPr lang="en-US" b="0" i="0" dirty="0">
                <a:solidFill>
                  <a:srgbClr val="273239"/>
                </a:solidFill>
                <a:effectLst/>
              </a:rPr>
              <a:t>is a collection of data and a data structure that is stored in a </a:t>
            </a:r>
            <a:r>
              <a:rPr lang="en-US" b="1" i="0" dirty="0">
                <a:solidFill>
                  <a:srgbClr val="273239"/>
                </a:solidFill>
                <a:effectLst/>
              </a:rPr>
              <a:t>sequence of memory</a:t>
            </a:r>
            <a:r>
              <a:rPr lang="en-US" b="0" i="0" dirty="0">
                <a:solidFill>
                  <a:srgbClr val="273239"/>
                </a:solidFill>
                <a:effectLst/>
              </a:rPr>
              <a:t> locations.</a:t>
            </a:r>
            <a:endParaRPr lang="en-US" b="1" i="0" dirty="0">
              <a:solidFill>
                <a:srgbClr val="273239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73239"/>
                </a:solidFill>
                <a:effectLst/>
              </a:rPr>
              <a:t>One can access the elements of an array by calling the index number such as 0, 1, 2, 3, …,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73239"/>
                </a:solidFill>
              </a:rPr>
              <a:t>Index in an array always starts with ‘0’ (zero).</a:t>
            </a:r>
            <a:endParaRPr lang="en-US" b="1" dirty="0">
              <a:solidFill>
                <a:srgbClr val="273239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73239"/>
                </a:solidFill>
                <a:effectLst/>
              </a:rPr>
              <a:t>The array can store data types like </a:t>
            </a:r>
            <a:r>
              <a:rPr lang="en-US" b="1" i="0" dirty="0">
                <a:solidFill>
                  <a:srgbClr val="273239"/>
                </a:solidFill>
                <a:effectLst/>
              </a:rPr>
              <a:t>Integer, Float, String, and Boolean</a:t>
            </a:r>
            <a:r>
              <a:rPr lang="en-US" b="0" i="0" dirty="0">
                <a:solidFill>
                  <a:srgbClr val="273239"/>
                </a:solidFill>
                <a:effectLst/>
              </a:rPr>
              <a:t> all the </a:t>
            </a:r>
            <a:r>
              <a:rPr lang="en-US" b="1" i="0" dirty="0">
                <a:solidFill>
                  <a:srgbClr val="273239"/>
                </a:solidFill>
                <a:effectLst/>
              </a:rPr>
              <a:t>primitive data types</a:t>
            </a:r>
            <a:r>
              <a:rPr lang="en-US" b="0" i="0" dirty="0">
                <a:solidFill>
                  <a:srgbClr val="273239"/>
                </a:solidFill>
                <a:effectLst/>
              </a:rPr>
              <a:t> can be stored in an array.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73239"/>
                </a:solidFill>
              </a:rPr>
              <a:t>Syntax to define an array</a:t>
            </a:r>
          </a:p>
          <a:p>
            <a:pPr lvl="1"/>
            <a:r>
              <a:rPr lang="en-US" dirty="0"/>
              <a:t>var arrName = [item0, item1,….];</a:t>
            </a:r>
          </a:p>
          <a:p>
            <a:pPr marL="0" lvl="1"/>
            <a:endParaRPr lang="en-US" dirty="0"/>
          </a:p>
          <a:p>
            <a:pPr marL="0" lvl="1"/>
            <a:r>
              <a:rPr lang="en-US" b="1" dirty="0">
                <a:solidFill>
                  <a:schemeClr val="accent6"/>
                </a:solidFill>
              </a:rPr>
              <a:t>Object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181717"/>
                </a:solidFill>
                <a:effectLst/>
              </a:rPr>
              <a:t>An </a:t>
            </a:r>
            <a:r>
              <a:rPr lang="en-US" b="1" dirty="0">
                <a:solidFill>
                  <a:srgbClr val="181717"/>
                </a:solidFill>
              </a:rPr>
              <a:t>O</a:t>
            </a:r>
            <a:r>
              <a:rPr lang="en-US" b="1" i="0" dirty="0">
                <a:solidFill>
                  <a:srgbClr val="181717"/>
                </a:solidFill>
                <a:effectLst/>
              </a:rPr>
              <a:t>bject</a:t>
            </a:r>
            <a:r>
              <a:rPr lang="en-US" b="0" i="0" dirty="0">
                <a:solidFill>
                  <a:srgbClr val="181717"/>
                </a:solidFill>
                <a:effectLst/>
              </a:rPr>
              <a:t> is a non-primitive, structured data type in JavaScript.</a:t>
            </a:r>
            <a:endParaRPr lang="en-US" b="1" i="0" dirty="0">
              <a:solidFill>
                <a:srgbClr val="181717"/>
              </a:solidFill>
              <a:effectLst/>
            </a:endParaRP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181717"/>
                </a:solidFill>
                <a:effectLst/>
              </a:rPr>
              <a:t>Objects are same as variables in JavaScript, the only difference is that an object holds multiple values in terms of properties and methods.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81717"/>
                </a:solidFill>
              </a:rPr>
              <a:t>Syntax to define an Object</a:t>
            </a:r>
          </a:p>
          <a:p>
            <a:r>
              <a:rPr lang="en-US" dirty="0"/>
              <a:t>	var oObjName = { “prop”: value, </a:t>
            </a:r>
          </a:p>
          <a:p>
            <a:pPr lvl="2"/>
            <a:r>
              <a:rPr lang="en-US" dirty="0"/>
              <a:t>	               “prop”: value,</a:t>
            </a:r>
          </a:p>
          <a:p>
            <a:pPr lvl="2"/>
            <a:r>
              <a:rPr lang="en-US" dirty="0"/>
              <a:t>	               “prop”: value }</a:t>
            </a:r>
            <a:endParaRPr lang="en-US" b="1" dirty="0"/>
          </a:p>
          <a:p>
            <a:pPr marL="0" lvl="1"/>
            <a:r>
              <a:rPr lang="en-US" b="1" dirty="0"/>
              <a:t>Note: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JSON </a:t>
            </a:r>
            <a:r>
              <a:rPr lang="en-US" dirty="0"/>
              <a:t>stands for</a:t>
            </a:r>
            <a:r>
              <a:rPr lang="en-US" b="1" dirty="0"/>
              <a:t> </a:t>
            </a:r>
            <a:r>
              <a:rPr lang="en-US" dirty="0"/>
              <a:t>Java Script Object Notation.</a:t>
            </a:r>
            <a:endParaRPr lang="en-US" b="1" dirty="0"/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dirty="0"/>
              <a:t>We can validate JSON over jsonlint </a:t>
            </a:r>
            <a:r>
              <a:rPr lang="en-US" dirty="0">
                <a:hlinkClick r:id="rId3"/>
              </a:rPr>
              <a:t>https://jsonlint.com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1A176-1A9B-448A-8E97-5CE5341B2F71}"/>
              </a:ext>
            </a:extLst>
          </p:cNvPr>
          <p:cNvSpPr txBox="1"/>
          <p:nvPr/>
        </p:nvSpPr>
        <p:spPr>
          <a:xfrm>
            <a:off x="7036069" y="2435366"/>
            <a:ext cx="4057021" cy="984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Ex:</a:t>
            </a:r>
          </a:p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myArr = [1, 2, 3, 4, 5];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myArr2 = [‘a’,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‘b’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‘c’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1AF13-8CA5-45FD-9256-9C3EB5286A8E}"/>
              </a:ext>
            </a:extLst>
          </p:cNvPr>
          <p:cNvSpPr txBox="1"/>
          <p:nvPr/>
        </p:nvSpPr>
        <p:spPr>
          <a:xfrm>
            <a:off x="6120649" y="4201474"/>
            <a:ext cx="4057021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Example of an Object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 "empStructure": {</a:t>
            </a:r>
          </a:p>
          <a:p>
            <a:r>
              <a:rPr lang="en-US" dirty="0"/>
              <a:t>	"empNo": 100,</a:t>
            </a:r>
          </a:p>
          <a:p>
            <a:r>
              <a:rPr lang="en-US" dirty="0"/>
              <a:t>	"empName": "Latika Roongta",</a:t>
            </a:r>
          </a:p>
          <a:p>
            <a:r>
              <a:rPr lang="en-US" dirty="0"/>
              <a:t>	"salary": 9000,</a:t>
            </a:r>
          </a:p>
          <a:p>
            <a:r>
              <a:rPr lang="en-US" dirty="0"/>
              <a:t>	"currency": "EUR"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CDD2-1BFA-4425-A444-F56A1D137882}"/>
              </a:ext>
            </a:extLst>
          </p:cNvPr>
          <p:cNvSpPr txBox="1"/>
          <p:nvPr/>
        </p:nvSpPr>
        <p:spPr>
          <a:xfrm>
            <a:off x="10529205" y="4361828"/>
            <a:ext cx="112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3F2E4-36F3-4D3B-8913-511CC21379A6}"/>
              </a:ext>
            </a:extLst>
          </p:cNvPr>
          <p:cNvSpPr txBox="1"/>
          <p:nvPr/>
        </p:nvSpPr>
        <p:spPr>
          <a:xfrm>
            <a:off x="10529205" y="5755744"/>
            <a:ext cx="147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Elements or properties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E9C457-8035-492F-910C-C25834FFBDD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636747" y="4546494"/>
            <a:ext cx="2892458" cy="28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CC096D-D449-4426-A948-49FAD22A4FC1}"/>
              </a:ext>
            </a:extLst>
          </p:cNvPr>
          <p:cNvCxnSpPr/>
          <p:nvPr/>
        </p:nvCxnSpPr>
        <p:spPr>
          <a:xfrm>
            <a:off x="7958295" y="5265336"/>
            <a:ext cx="2570910" cy="81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D205DB-8463-43D9-88FD-B2636CE8533C}"/>
              </a:ext>
            </a:extLst>
          </p:cNvPr>
          <p:cNvCxnSpPr/>
          <p:nvPr/>
        </p:nvCxnSpPr>
        <p:spPr>
          <a:xfrm>
            <a:off x="7767376" y="5838092"/>
            <a:ext cx="2761829" cy="24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3BDEF2-1030-46FA-84E9-E9842924D8EC}"/>
              </a:ext>
            </a:extLst>
          </p:cNvPr>
          <p:cNvCxnSpPr/>
          <p:nvPr/>
        </p:nvCxnSpPr>
        <p:spPr>
          <a:xfrm>
            <a:off x="8149159" y="6078909"/>
            <a:ext cx="2380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449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JS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 some basic coding of JavaScript in the browser Console.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JSBasics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BB3DEC-666D-42A2-ACF6-B7BD098F1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0"/>
          <a:stretch/>
        </p:blipFill>
        <p:spPr bwMode="auto">
          <a:xfrm>
            <a:off x="7079769" y="1835459"/>
            <a:ext cx="4105066" cy="374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7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Inline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Internal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Concept of Box Model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Concept of Pseudo Classes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External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JavaScript?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Basic usage of JavaScript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Important Points about JavaScript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Variables and Data Types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Arrays and Objects </a:t>
            </a:r>
            <a:r>
              <a:rPr lang="en-US"/>
              <a:t>in JS</a:t>
            </a: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Sakshi Gupta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682336" cy="564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Sheets, </a:t>
            </a:r>
            <a:r>
              <a:rPr lang="en-US" dirty="0"/>
              <a:t>it is used to format/beautify the HTML content.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screen.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We need CSS because </a:t>
            </a:r>
            <a:r>
              <a:rPr lang="en-US" dirty="0"/>
              <a:t>HTML can only generate static content w/o coloring, formatting, borders, beautification. 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/>
              <a:t>Before css we have to use HTML tags for formatting which was very cumbersome</a:t>
            </a:r>
          </a:p>
          <a:p>
            <a:pPr algn="just"/>
            <a:r>
              <a:rPr lang="en-US" sz="1800" dirty="0"/>
              <a:t>	&lt;p&gt;I &lt;b&gt;&lt;color value=“red”&gt;love&lt;/color&gt;&lt;/b&gt;&lt;font val=“Calibri”&gt;India&lt;font&gt;&lt;/p&gt;</a:t>
            </a:r>
            <a:endParaRPr lang="en-US" dirty="0"/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000000"/>
                </a:solidFill>
              </a:rPr>
              <a:t>There are 3 ways we can apply CSS on HTML Content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Inline CSS </a:t>
            </a:r>
            <a:r>
              <a:rPr lang="en-US" sz="1800" dirty="0"/>
              <a:t>– applied at each element level &lt;</a:t>
            </a:r>
            <a:r>
              <a:rPr lang="en-US" sz="1800" dirty="0" err="1"/>
              <a:t>tagname</a:t>
            </a:r>
            <a:r>
              <a:rPr lang="en-US" sz="1800" dirty="0"/>
              <a:t> </a:t>
            </a:r>
            <a:r>
              <a:rPr lang="en-US" sz="1800" b="1" i="1" dirty="0"/>
              <a:t>style</a:t>
            </a:r>
            <a:r>
              <a:rPr lang="en-US" sz="1800" dirty="0"/>
              <a:t>=“prop:val;prop:val;..”&gt;….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Internal CSS </a:t>
            </a:r>
            <a:r>
              <a:rPr lang="en-US" sz="1800" dirty="0"/>
              <a:t>– applied at the page level to target one or more than one html elements on the page. It is fully reusable.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External CSS </a:t>
            </a:r>
            <a:r>
              <a:rPr lang="en-US" sz="1800" dirty="0"/>
              <a:t>– Where the CSS is applied by putting code in a reusable css file and later use the link tag to connect the same.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 descr="CSS - Wikipedia">
            <a:extLst>
              <a:ext uri="{FF2B5EF4-FFF2-40B4-BE49-F238E27FC236}">
                <a16:creationId xmlns:a16="http://schemas.microsoft.com/office/drawing/2014/main" id="{D76B0B04-927C-4632-894D-E7E48780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624" y="896528"/>
            <a:ext cx="1323644" cy="18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7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Inline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585998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effectLst/>
              </a:rPr>
              <a:t>Inline CSS</a:t>
            </a:r>
            <a:r>
              <a:rPr lang="en-US" b="0" i="0" dirty="0">
                <a:effectLst/>
              </a:rPr>
              <a:t> is used to style a specific </a:t>
            </a:r>
            <a:r>
              <a:rPr lang="en-US" b="1" i="0" dirty="0">
                <a:effectLst/>
              </a:rPr>
              <a:t>HTML</a:t>
            </a:r>
            <a:r>
              <a:rPr lang="en-US" b="0" i="0" dirty="0">
                <a:effectLst/>
              </a:rPr>
              <a:t> element.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To apply Inline CSS add a </a:t>
            </a:r>
            <a:r>
              <a:rPr lang="en-US" b="1" i="0" dirty="0">
                <a:effectLst/>
              </a:rPr>
              <a:t>style</a:t>
            </a:r>
            <a:r>
              <a:rPr lang="en-US" b="0" i="0" dirty="0">
                <a:effectLst/>
              </a:rPr>
              <a:t> attribute to each HTML tag.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Inline styles in CSS could be useful for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previewing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 changes instantly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Open Sans" panose="020B0606030504020204" pitchFamily="34" charset="0"/>
              </a:rPr>
              <a:t>It can be useful when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adding CSS rules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 to only one or two elements.</a:t>
            </a:r>
            <a:endParaRPr lang="en-US" altLang="en-US" dirty="0"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Syntax to apply Inline style CSS</a:t>
            </a:r>
          </a:p>
          <a:p>
            <a:pPr>
              <a:lnSpc>
                <a:spcPct val="150000"/>
              </a:lnSpc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  <a:cs typeface="Open Sans" panose="020B0606030504020204" pitchFamily="34" charset="0"/>
              </a:rPr>
              <a:t>          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&lt;htmltag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</a:rPr>
              <a:t>style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</a:rPr>
              <a:t>"cssproperty1:value; cssproperty2:value;"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&lt;/htmltag&gt;</a:t>
            </a:r>
            <a:endParaRPr lang="en-US" altLang="en-US" dirty="0">
              <a:solidFill>
                <a:srgbClr val="006699"/>
              </a:solidFill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cs typeface="Open Sans" panose="020B0606030504020204" pitchFamily="34" charset="0"/>
              </a:rPr>
              <a:t>We can see all the available CSS properties on the W3C: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cs typeface="Open Sans" panose="020B0606030504020204" pitchFamily="34" charset="0"/>
                <a:hlinkClick r:id="rId3"/>
              </a:rPr>
              <a:t>https://www.w3schools.com/css/default.asp</a:t>
            </a:r>
            <a:endParaRPr lang="en-US" altLang="en-US" dirty="0">
              <a:cs typeface="Open Sans" panose="020B060603050402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B8505-219D-4830-AE83-64EEA3FB1DD2}"/>
              </a:ext>
            </a:extLst>
          </p:cNvPr>
          <p:cNvSpPr txBox="1"/>
          <p:nvPr/>
        </p:nvSpPr>
        <p:spPr>
          <a:xfrm>
            <a:off x="261764" y="4650974"/>
            <a:ext cx="11161642" cy="157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cs typeface="Open Sans" panose="020B0606030504020204" pitchFamily="34" charset="0"/>
              </a:rPr>
              <a:t>Disadvantages of using Inline style CSS: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These styles cannot be reused anywhere else.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Adding CSS using this technique 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is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time-consuming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These styles are tough to be edited because they are not stored at a single place.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76C7-40DE-4963-81A1-A65EAC42A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763" y="941645"/>
            <a:ext cx="4150696" cy="3048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560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Inline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basic style to our html page using the Inline CSS technique. </a:t>
            </a:r>
          </a:p>
          <a:p>
            <a:r>
              <a:rPr lang="en-US" dirty="0"/>
              <a:t>For this exercise we will create a new file named cssbasics.html in our current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cssbasics.html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03E11-E629-42EB-94F5-9F3DFF72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573" y="2414582"/>
            <a:ext cx="6921454" cy="3355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47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048223" cy="572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The internal style sheet is used to add a unique style for a single document. It is defined in &lt;head&gt; section of the HTML page inside the &lt;style&gt; tag.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This CSS style is an effective way to style single pages.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Internal CSS is applied using the Selectors in the HTML page, which makes the styling easy.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Syntax to apply the Internal style CSS</a:t>
            </a:r>
          </a:p>
          <a:p>
            <a:pPr marL="341313" algn="just"/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pPr marL="341313" lvl="3" algn="just"/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dirty="0"/>
              <a:t>Selector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CSS selectors are used to "find" (or select) the HTML elements you want to style.</a:t>
            </a:r>
          </a:p>
          <a:p>
            <a:pPr algn="just"/>
            <a:r>
              <a:rPr lang="en-US" dirty="0"/>
              <a:t>The are three type of selectors in CSS.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#id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sz="1800" dirty="0"/>
              <a:t> Id of the single element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.classname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sz="1800" dirty="0"/>
              <a:t> group of elements which has same classification property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Tagname:</a:t>
            </a:r>
            <a:r>
              <a:rPr lang="en-US" sz="1800" dirty="0"/>
              <a:t> group of elements which has same tag name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6ADE5-68D5-4711-80DB-0E37C3DE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01" y="1364735"/>
            <a:ext cx="3315937" cy="4388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373CDB8-E967-43C8-9367-845A26D5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45" y="2813444"/>
            <a:ext cx="3692510" cy="1324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5462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Box Model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 CSS, the term "box model" is used when talking about design and layout.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 HTML elements can be considered as boxes.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E90CF2-7689-431B-BD01-8A6136759374}"/>
              </a:ext>
            </a:extLst>
          </p:cNvPr>
          <p:cNvSpPr/>
          <p:nvPr/>
        </p:nvSpPr>
        <p:spPr>
          <a:xfrm>
            <a:off x="2077279" y="3763219"/>
            <a:ext cx="2278705" cy="65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Html element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4C91C3-1F7F-4B1A-B1C7-3AD687130575}"/>
              </a:ext>
            </a:extLst>
          </p:cNvPr>
          <p:cNvSpPr/>
          <p:nvPr/>
        </p:nvSpPr>
        <p:spPr>
          <a:xfrm>
            <a:off x="1100691" y="2992237"/>
            <a:ext cx="4231880" cy="2312946"/>
          </a:xfrm>
          <a:prstGeom prst="roundRect">
            <a:avLst/>
          </a:prstGeom>
          <a:noFill/>
          <a:ln w="762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C9853-AD36-477B-9904-112984DDC934}"/>
              </a:ext>
            </a:extLst>
          </p:cNvPr>
          <p:cNvSpPr txBox="1"/>
          <p:nvPr/>
        </p:nvSpPr>
        <p:spPr>
          <a:xfrm>
            <a:off x="2667931" y="2789926"/>
            <a:ext cx="1432329" cy="380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border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C8E414-9F69-4D13-A00C-7D70353F3388}"/>
              </a:ext>
            </a:extLst>
          </p:cNvPr>
          <p:cNvSpPr/>
          <p:nvPr/>
        </p:nvSpPr>
        <p:spPr>
          <a:xfrm>
            <a:off x="7836016" y="3763218"/>
            <a:ext cx="2278705" cy="65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Html element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3E25E3-DF5B-441B-BCC6-49F41D5AC8D2}"/>
              </a:ext>
            </a:extLst>
          </p:cNvPr>
          <p:cNvSpPr/>
          <p:nvPr/>
        </p:nvSpPr>
        <p:spPr>
          <a:xfrm>
            <a:off x="6859429" y="2992237"/>
            <a:ext cx="4231880" cy="2312946"/>
          </a:xfrm>
          <a:prstGeom prst="roundRect">
            <a:avLst/>
          </a:prstGeom>
          <a:noFill/>
          <a:ln w="762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594DA2F-0912-431B-B2B5-387339B31976}"/>
              </a:ext>
            </a:extLst>
          </p:cNvPr>
          <p:cNvSpPr txBox="1"/>
          <p:nvPr/>
        </p:nvSpPr>
        <p:spPr>
          <a:xfrm>
            <a:off x="8464552" y="2789925"/>
            <a:ext cx="1432329" cy="380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border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74966-7083-4354-A9AE-2E23E0ECD30D}"/>
              </a:ext>
            </a:extLst>
          </p:cNvPr>
          <p:cNvCxnSpPr/>
          <p:nvPr/>
        </p:nvCxnSpPr>
        <p:spPr>
          <a:xfrm>
            <a:off x="4355984" y="3990159"/>
            <a:ext cx="5859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95D3E99E-2898-44B3-8FA8-50BC79B70EF3}"/>
              </a:ext>
            </a:extLst>
          </p:cNvPr>
          <p:cNvSpPr txBox="1"/>
          <p:nvPr/>
        </p:nvSpPr>
        <p:spPr>
          <a:xfrm>
            <a:off x="4079672" y="3389443"/>
            <a:ext cx="1237011" cy="30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padding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264D806A-6E60-4F4C-B314-D15CA6E1B8A2}"/>
              </a:ext>
            </a:extLst>
          </p:cNvPr>
          <p:cNvSpPr txBox="1"/>
          <p:nvPr/>
        </p:nvSpPr>
        <p:spPr>
          <a:xfrm>
            <a:off x="5622418" y="2184492"/>
            <a:ext cx="1237011" cy="30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margin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1CB841-7B8D-49C8-BA59-74097B004587}"/>
              </a:ext>
            </a:extLst>
          </p:cNvPr>
          <p:cNvCxnSpPr>
            <a:cxnSpLocks/>
          </p:cNvCxnSpPr>
          <p:nvPr/>
        </p:nvCxnSpPr>
        <p:spPr>
          <a:xfrm>
            <a:off x="6014122" y="2533615"/>
            <a:ext cx="0" cy="145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96D8BD-1A78-418B-B108-E68681849D05}"/>
              </a:ext>
            </a:extLst>
          </p:cNvPr>
          <p:cNvCxnSpPr>
            <a:cxnSpLocks/>
          </p:cNvCxnSpPr>
          <p:nvPr/>
        </p:nvCxnSpPr>
        <p:spPr>
          <a:xfrm>
            <a:off x="5667270" y="4148710"/>
            <a:ext cx="7837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17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Internal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will apply the CSS using the Internal style CSS to our block level elements (box and box-content), will also see how to use different types of selectors for styling the content.</a:t>
            </a:r>
          </a:p>
          <a:p>
            <a:r>
              <a:rPr lang="en-US" dirty="0"/>
              <a:t>We will also see some commonly used properties of CSS.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cssbasics.html 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20BEF-B59F-4A4A-8E60-A5DA599B4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848" y="2170769"/>
            <a:ext cx="5908558" cy="3981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060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Pseudo-classes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pseudo class is used to apply effects on the control based on special conditions or activity.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For example, it can be used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an element when a user mouses over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visited and unvisited links differently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an element when it gets focus</a:t>
            </a:r>
          </a:p>
          <a:p>
            <a:endParaRPr lang="en-US" dirty="0"/>
          </a:p>
          <a:p>
            <a:r>
              <a:rPr lang="en-US" dirty="0"/>
              <a:t>Syntax to use pseudo class</a:t>
            </a:r>
          </a:p>
          <a:p>
            <a:r>
              <a:rPr lang="en-US" dirty="0"/>
              <a:t>	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selector:pseudo-class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		property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value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24D07-9F1D-4A6F-99E1-3F00954D6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54" y="1644363"/>
            <a:ext cx="4317324" cy="1784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AFE39-AC4A-483F-B633-6F8373D8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359" y="3968699"/>
            <a:ext cx="5908319" cy="2489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4950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20313</TotalTime>
  <Words>2052</Words>
  <Application>Microsoft Office PowerPoint</Application>
  <PresentationFormat>Widescreen</PresentationFormat>
  <Paragraphs>252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(body)</vt:lpstr>
      <vt:lpstr>Calibri Light</vt:lpstr>
      <vt:lpstr>Consolas</vt:lpstr>
      <vt:lpstr>Cooper Black</vt:lpstr>
      <vt:lpstr>inter-bold</vt:lpstr>
      <vt:lpstr>inter-regular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Sakshi Gupta</cp:lastModifiedBy>
  <cp:revision>720</cp:revision>
  <dcterms:created xsi:type="dcterms:W3CDTF">2016-07-10T03:33:26Z</dcterms:created>
  <dcterms:modified xsi:type="dcterms:W3CDTF">2023-09-26T13:35:45Z</dcterms:modified>
</cp:coreProperties>
</file>